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7" r:id="rId4"/>
    <p:sldId id="271" r:id="rId5"/>
    <p:sldId id="259" r:id="rId6"/>
    <p:sldId id="269" r:id="rId7"/>
    <p:sldId id="275" r:id="rId8"/>
    <p:sldId id="270" r:id="rId9"/>
    <p:sldId id="273" r:id="rId10"/>
    <p:sldId id="272" r:id="rId11"/>
    <p:sldId id="274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D83"/>
    <a:srgbClr val="475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12" autoAdjust="0"/>
  </p:normalViewPr>
  <p:slideViewPr>
    <p:cSldViewPr>
      <p:cViewPr>
        <p:scale>
          <a:sx n="80" d="100"/>
          <a:sy n="80" d="100"/>
        </p:scale>
        <p:origin x="-552" y="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1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/>
          <a:lstStyle>
            <a:lvl1pPr algn="r">
              <a:defRPr sz="1200"/>
            </a:lvl1pPr>
          </a:lstStyle>
          <a:p>
            <a:fld id="{58FA916F-4344-4727-B837-360EA3D3AA0C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5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5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 anchor="b"/>
          <a:lstStyle>
            <a:lvl1pPr algn="r">
              <a:defRPr sz="1200"/>
            </a:lvl1pPr>
          </a:lstStyle>
          <a:p>
            <a:fld id="{D06947DE-4CA8-493C-83EF-FD9EE8BE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9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/>
          <a:lstStyle>
            <a:lvl1pPr algn="r">
              <a:defRPr sz="1200"/>
            </a:lvl1pPr>
          </a:lstStyle>
          <a:p>
            <a:fld id="{5B205D41-422E-429E-8516-5D834C869BC2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2" tIns="46642" rIns="93282" bIns="466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6"/>
            <a:ext cx="5615940" cy="4187666"/>
          </a:xfrm>
          <a:prstGeom prst="rect">
            <a:avLst/>
          </a:prstGeom>
        </p:spPr>
        <p:txBody>
          <a:bodyPr vert="horz" lIns="93282" tIns="46642" rIns="93282" bIns="46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5296"/>
          </a:xfrm>
          <a:prstGeom prst="rect">
            <a:avLst/>
          </a:prstGeom>
        </p:spPr>
        <p:txBody>
          <a:bodyPr vert="horz" lIns="93282" tIns="46642" rIns="93282" bIns="46642" rtlCol="0" anchor="b"/>
          <a:lstStyle>
            <a:lvl1pPr algn="r">
              <a:defRPr sz="1200"/>
            </a:lvl1pPr>
          </a:lstStyle>
          <a:p>
            <a:fld id="{064EF573-53B0-428B-B9DA-E400212A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2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EF573-53B0-428B-B9DA-E400212AEC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1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94D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36251" y="0"/>
            <a:ext cx="8943157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546437"/>
            <a:ext cx="8833104" cy="15478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7851" y="37338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92240"/>
            <a:ext cx="3044952" cy="365760"/>
          </a:xfrm>
        </p:spPr>
        <p:txBody>
          <a:bodyPr/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43CD7E5-E00E-4772-A386-213A3C5CCB26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68655"/>
            <a:ext cx="3581400" cy="365760"/>
          </a:xfrm>
        </p:spPr>
        <p:txBody>
          <a:bodyPr/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46304" y="3352800"/>
            <a:ext cx="882700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52544" y="31424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606675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CC403-0AE3-4C36-8753-25713F7CF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524000"/>
            <a:ext cx="457200" cy="441325"/>
          </a:xfrm>
        </p:spPr>
        <p:txBody>
          <a:bodyPr/>
          <a:lstStyle/>
          <a:p>
            <a:fld id="{AC5CC403-0AE3-4C36-8753-25713F7CF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rgbClr val="475C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546437"/>
            <a:ext cx="8833104" cy="15478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240"/>
            <a:ext cx="3581400" cy="36576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92240"/>
            <a:ext cx="3044952" cy="36576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43CD7E5-E00E-4772-A386-213A3C5CCB26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CC403-0AE3-4C36-8753-25713F7CF7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6200" y="-1"/>
            <a:ext cx="9067800" cy="160020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3CD7E5-E00E-4772-A386-213A3C5CCB26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9352" y="160020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123716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50413" y="13898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374898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CC403-0AE3-4C36-8753-25713F7CF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810512"/>
            <a:ext cx="8534400" cy="431291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114800"/>
            <a:ext cx="6172200" cy="990600"/>
          </a:xfrm>
        </p:spPr>
        <p:txBody>
          <a:bodyPr>
            <a:no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2013</a:t>
            </a: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for:</a:t>
            </a: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UNDG Task Team on Gender Equality</a:t>
            </a: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Chaired by un women</a:t>
            </a:r>
          </a:p>
          <a:p>
            <a:pPr algn="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</a:t>
            </a: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UNDG Sub-Group on “Accounting for Resources for Gender Equality”</a:t>
            </a: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Co-chaired by </a:t>
            </a:r>
            <a:r>
              <a:rPr lang="en-US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undp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unicef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224" y="457200"/>
            <a:ext cx="7221026" cy="2152650"/>
          </a:xfrm>
        </p:spPr>
        <p:txBody>
          <a:bodyPr>
            <a:noAutofit/>
          </a:bodyPr>
          <a:lstStyle/>
          <a:p>
            <a:pPr algn="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a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Equality Marker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UNDGlogo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5844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globeart_lt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75912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8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System-wide roll-out of the gender marker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Send the guidance note to all offices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Carry out orientation sessions on the marker with all offices, including by identifying opportunities to introduce the marker in key regional/global meetings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a help desk to provide continuous guidance and support</a:t>
            </a:r>
          </a:p>
        </p:txBody>
      </p:sp>
    </p:spTree>
    <p:extLst>
      <p:ext uri="{BB962C8B-B14F-4D97-AF65-F5344CB8AC3E}">
        <p14:creationId xmlns:p14="http://schemas.microsoft.com/office/powerpoint/2010/main" val="37698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Review the application of the marker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8196072" cy="3657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Conduct a quality assessment of the application of the marker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recommendations of the review and implement the agreed 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144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About this tool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guidelines are intended to provide a general overview of some of the common milestones UNDP, UNICEF and UNFPA followed in developing their gender marker systems from concept to implementation.  </a:t>
            </a: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intended as a companion document to the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Gender Equality Marker Guidance Note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which sets out the principles and standards for gender equality marker systems to promote system-wide harmonized reporting on allocations and expenditures for gender equality and women’s and girls’ empowerment.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elaboration on the issues, challenges and lessons learned by specific entities can be found in the document,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Financing for Gender Equality and Tracking Systems – Background Note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31913" y="3048000"/>
            <a:ext cx="6480174" cy="3124200"/>
          </a:xfrm>
        </p:spPr>
        <p:txBody>
          <a:bodyPr>
            <a:normAutofit/>
          </a:bodyPr>
          <a:lstStyle/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provides an overview of how to develop a gender marker methodology in 7 concrete steps.  Please note that the steps are not necessarily 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linear and </a:t>
            </a: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may have to be revisited throughout the process.</a:t>
            </a:r>
            <a:endParaRPr lang="en-US" i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Milestones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Establish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gender marker support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Form a core design/implementation team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with an identified lead team member and with broad-based representation</a:t>
            </a:r>
          </a:p>
          <a:p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Secure senior management commitment, including to ensure necessary time, resources, expertise and to form a reference group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Form a reference group to review the development of the marker at key stages</a:t>
            </a:r>
          </a:p>
          <a:p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Identify dedicated gender expertise with the following qualifications:</a:t>
            </a:r>
          </a:p>
          <a:p>
            <a:pPr lvl="1"/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of the UN common programming process </a:t>
            </a:r>
          </a:p>
          <a:p>
            <a:pPr lvl="1"/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Demonstrated knowledge of results-based management, accountability and financing for gender equality, including gender-responsive 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budgeting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M&amp;E and in developing quality assurance mechanisms</a:t>
            </a:r>
          </a:p>
          <a:p>
            <a:pPr lvl="1"/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of and interest in gender issues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9144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Review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lessons learned in existing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how different UN agencies have used the gender marker system by reviewing the document,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“Financing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Gender Equality and Tracking Systems – Background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Note”</a:t>
            </a:r>
          </a:p>
          <a:p>
            <a:pPr marL="605790" lvl="2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This report is based on a UNDG-led independent review of  existing gender marker systems, notably OECD-DAC, UNDP, UNICEF, UNFPA, ILO, the IASC 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PBF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Become familiar with the principles and common standards of the gender marker system as outlined in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“Gender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Equality Marker Guidance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Note”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other financial monitoring tools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21617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Adapt the gender marker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419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results-based management system of the organization, determine the unit of analysis at which to apply the gender marker, keeping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mind that agencies should strive to be able to report at the output/project level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review, design a gender marker, considering: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criteria for rating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levels and a clear rationale for each level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users and their capacity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controls to support consistent and robust gender marker reporting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 IT applications developers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implementation plan. Discuss costs, schedule for incorporating the proposed marker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information system, and functions required to ensure the gender marker will be mandatory in the system*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UNDP and UNICEF </a:t>
            </a: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systems require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 gender marker code be included when inputting the allocated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Develop technical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draft guidance on the use of the marker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marker to actual results/outputs/projects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these examples in the guidance note with the justifications for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Utilize existing resources from other UN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entities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ideas on additional tools to support staff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Promote existing tools that raise awareness about gender issues, including the e-learning course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Gender Equality, UN Coherence and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Pilot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marker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503920" cy="411784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Pilot the marker in a representative sample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country offices, regional offices and divisions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Refine the marker as needed based on the test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Revise the guidance note based on feedback received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Design gender equality marker reports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information is needed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marker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scheduled system-wide reporting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reporting to Executive Boards and other governing bodies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internal monitoring at HQ, regional and country levels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 with IT management information systems staff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the specifications of required reports (global, regional, country levels; by expenditure; by number of results/outputs/ projects; by sector; etc.)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1027</TotalTime>
  <Words>742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Steps to Develop a  Gender Equality Marker</vt:lpstr>
      <vt:lpstr>About this tool</vt:lpstr>
      <vt:lpstr>Common Milestones</vt:lpstr>
      <vt:lpstr>1. Establish a gender marker support team</vt:lpstr>
      <vt:lpstr>2. Review lessons learned in existing documents</vt:lpstr>
      <vt:lpstr>3. Adapt the gender marker methodology</vt:lpstr>
      <vt:lpstr>4. Develop technical resources</vt:lpstr>
      <vt:lpstr>5. Pilot the proposed marker</vt:lpstr>
      <vt:lpstr>6. Design gender equality marker reports</vt:lpstr>
      <vt:lpstr>7. System-wide roll-out of the gender marker </vt:lpstr>
      <vt:lpstr>8. Review the application of the marker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Guidelines for Developing a Gender Equality Marker</dc:title>
  <dc:creator>Sarah Hou</dc:creator>
  <cp:lastModifiedBy>DGO</cp:lastModifiedBy>
  <cp:revision>111</cp:revision>
  <cp:lastPrinted>2013-09-23T20:39:50Z</cp:lastPrinted>
  <dcterms:created xsi:type="dcterms:W3CDTF">2012-05-30T13:07:34Z</dcterms:created>
  <dcterms:modified xsi:type="dcterms:W3CDTF">2015-03-11T17:00:23Z</dcterms:modified>
</cp:coreProperties>
</file>